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9" r:id="rId11"/>
    <p:sldId id="270" r:id="rId12"/>
    <p:sldId id="271" r:id="rId13"/>
    <p:sldId id="263" r:id="rId14"/>
    <p:sldId id="264" r:id="rId15"/>
    <p:sldId id="265" r:id="rId16"/>
    <p:sldId id="266" r:id="rId1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E10B-D8B9-4824-A547-6E2E0F2358F9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9BC0A-D982-4322-BACD-AA4EE2ED07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 cstate="print">
            <a:lum bright="12000" contrast="40000"/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 cstate="print">
            <a:lum bright="34000" contrast="40000"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16677BC9-C03E-45EF-972A-66566F413646}" type="datetimeFigureOut">
              <a:rPr lang="en-GB" smtClean="0"/>
              <a:pPr/>
              <a:t>30/06/11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DD19C76E-C3A9-4917-BB73-44C5DB9AFF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58200" cy="1222375"/>
          </a:xfrm>
        </p:spPr>
        <p:txBody>
          <a:bodyPr>
            <a:normAutofit/>
          </a:bodyPr>
          <a:lstStyle/>
          <a:p>
            <a:r>
              <a:rPr lang="en-GB" dirty="0" smtClean="0"/>
              <a:t>Decentring Collective Action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458200" cy="9144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Collective Agency and Internet Activism in China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94116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Yingqin Zheng, </a:t>
            </a:r>
            <a:r>
              <a:rPr lang="en-GB" dirty="0" err="1" smtClean="0"/>
              <a:t>yzheng@dmu.ac.uk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Centre of Computing and Social Responsibility</a:t>
            </a:r>
          </a:p>
          <a:p>
            <a:r>
              <a:rPr lang="en-GB" dirty="0" smtClean="0"/>
              <a:t>De Montfort University, Leicester, UK</a:t>
            </a:r>
          </a:p>
          <a:p>
            <a:endParaRPr lang="en-GB" dirty="0" smtClean="0"/>
          </a:p>
          <a:p>
            <a:r>
              <a:rPr lang="en-GB" dirty="0" smtClean="0"/>
              <a:t>Cheng Zhang, </a:t>
            </a:r>
            <a:r>
              <a:rPr lang="en-GB" dirty="0" err="1" smtClean="0"/>
              <a:t>zhangche@fudan.edu.cn</a:t>
            </a:r>
            <a:endParaRPr lang="en-GB" dirty="0" smtClean="0"/>
          </a:p>
          <a:p>
            <a:r>
              <a:rPr lang="en-GB" dirty="0" err="1" smtClean="0"/>
              <a:t>Fudan</a:t>
            </a:r>
            <a:r>
              <a:rPr lang="en-GB" dirty="0" smtClean="0"/>
              <a:t> </a:t>
            </a:r>
            <a:r>
              <a:rPr lang="en-GB" dirty="0" err="1" smtClean="0"/>
              <a:t>Universtiy</a:t>
            </a:r>
            <a:r>
              <a:rPr lang="en-GB" dirty="0" smtClean="0"/>
              <a:t>, Shanghai, China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Yellow Ribbons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442567" cy="24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7240" r="7476" b="8421"/>
          <a:stretch>
            <a:fillRect/>
          </a:stretch>
        </p:blipFill>
        <p:spPr bwMode="auto">
          <a:xfrm>
            <a:off x="611560" y="1556792"/>
            <a:ext cx="54968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China Tiger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112568" cy="41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Phoenix Trees in </a:t>
            </a:r>
            <a:r>
              <a:rPr lang="en-GB" dirty="0" err="1" smtClean="0"/>
              <a:t>Nanjing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832648" cy="38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Cases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2" y="1340768"/>
          <a:ext cx="6533781" cy="4634546"/>
        </p:xfrm>
        <a:graphic>
          <a:graphicData uri="http://schemas.openxmlformats.org/drawingml/2006/table">
            <a:tbl>
              <a:tblPr/>
              <a:tblGrid>
                <a:gridCol w="1440158"/>
                <a:gridCol w="1543501"/>
                <a:gridCol w="1601798"/>
                <a:gridCol w="1948324"/>
              </a:tblGrid>
              <a:tr h="3420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Yellow Ribbons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South China Tiger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Phoenix Trees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SimSun"/>
                          <a:cs typeface="Times New Roman"/>
                        </a:rPr>
                        <a:t>Key technology</a:t>
                      </a:r>
                      <a:endParaRPr lang="en-GB" sz="14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Email, BBS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SimSun"/>
                          <a:cs typeface="Times New Roman"/>
                        </a:rPr>
                        <a:t>Blogs, BBS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latin typeface="+mn-lt"/>
                          <a:ea typeface="SimSun"/>
                          <a:cs typeface="Times New Roman"/>
                        </a:rPr>
                        <a:t>Weibo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Motivation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Ethnic identity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Holding authority accountable;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Changing government behaviour; protecting the environment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Heterogeneity of actors and actants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n-lt"/>
                          <a:ea typeface="SimSun"/>
                          <a:cs typeface="Times New Roman"/>
                        </a:rPr>
                        <a:t>Ethnic</a:t>
                      </a:r>
                      <a:r>
                        <a:rPr lang="en-GB" sz="1400" baseline="0" dirty="0" smtClean="0"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latin typeface="+mn-lt"/>
                          <a:ea typeface="SimSun"/>
                          <a:cs typeface="Times New Roman"/>
                        </a:rPr>
                        <a:t>Chinese </a:t>
                      </a:r>
                      <a:r>
                        <a:rPr lang="en-GB" sz="1400" dirty="0" smtClean="0">
                          <a:latin typeface="+mn-lt"/>
                          <a:ea typeface="SimSun"/>
                          <a:cs typeface="Times New Roman"/>
                        </a:rPr>
                        <a:t>people around</a:t>
                      </a:r>
                      <a:r>
                        <a:rPr lang="en-GB" sz="1400" baseline="0" dirty="0" smtClean="0">
                          <a:latin typeface="+mn-lt"/>
                          <a:ea typeface="SimSun"/>
                          <a:cs typeface="Times New Roman"/>
                        </a:rPr>
                        <a:t> the world</a:t>
                      </a:r>
                      <a:r>
                        <a:rPr lang="en-GB" sz="1400" dirty="0" smtClean="0">
                          <a:latin typeface="+mn-lt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GB" sz="1400" dirty="0" err="1">
                          <a:latin typeface="+mn-lt"/>
                          <a:ea typeface="SimSun"/>
                          <a:cs typeface="Times New Roman"/>
                        </a:rPr>
                        <a:t>SINANet</a:t>
                      </a: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, ICTs, yellow ribbons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+mn-lt"/>
                          <a:ea typeface="SimSun"/>
                          <a:cs typeface="Times New Roman"/>
                        </a:rPr>
                        <a:t>Netizens</a:t>
                      </a: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, researchers and experts, legal professionals, the media, tiger photos, legal procedures, 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+mn-lt"/>
                          <a:ea typeface="SimSun"/>
                          <a:cs typeface="Times New Roman"/>
                        </a:rPr>
                        <a:t>Netizens</a:t>
                      </a: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, celebrities, Taiwanese politician, citizens in Nanjing, phoenix trees, green ribbons, ICTs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SimSun"/>
                          <a:cs typeface="Times New Roman"/>
                        </a:rPr>
                        <a:t>Geographical boundaries</a:t>
                      </a:r>
                      <a:endParaRPr lang="en-GB" sz="14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SimSun"/>
                          <a:cs typeface="Times New Roman"/>
                        </a:rPr>
                        <a:t>Global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SimSun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SimSun"/>
                          <a:cs typeface="Times New Roman"/>
                        </a:rPr>
                        <a:t>Nanjing, China and Taiwan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Collective action as instantiations of collective agency</a:t>
            </a:r>
          </a:p>
          <a:p>
            <a:r>
              <a:rPr lang="en-GB" dirty="0" smtClean="0"/>
              <a:t>The cases are extensions of Internet activism described earlier, all are reflections of collective agency;</a:t>
            </a:r>
          </a:p>
          <a:p>
            <a:r>
              <a:rPr lang="en-GB" dirty="0" smtClean="0"/>
              <a:t>The importance of non-human actors;</a:t>
            </a:r>
          </a:p>
          <a:p>
            <a:r>
              <a:rPr lang="en-GB" dirty="0" smtClean="0"/>
              <a:t>Temporal emergence &amp; </a:t>
            </a:r>
            <a:r>
              <a:rPr lang="en-GB" dirty="0" err="1" smtClean="0"/>
              <a:t>rhizomatic</a:t>
            </a:r>
            <a:r>
              <a:rPr lang="en-GB" dirty="0" smtClean="0"/>
              <a:t> contingency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activism constitutes a form of collective agency that would not be possible without ICTs</a:t>
            </a:r>
          </a:p>
          <a:p>
            <a:r>
              <a:rPr lang="en-GB" dirty="0" smtClean="0"/>
              <a:t>Construction of virtual pubic sphere that is critical to a civil society</a:t>
            </a:r>
          </a:p>
          <a:p>
            <a:r>
              <a:rPr lang="en-GB" dirty="0" smtClean="0"/>
              <a:t>From sustainability to </a:t>
            </a:r>
            <a:r>
              <a:rPr lang="en-GB" dirty="0" err="1" smtClean="0"/>
              <a:t>rhizomatic</a:t>
            </a:r>
            <a:r>
              <a:rPr lang="en-GB" dirty="0" smtClean="0"/>
              <a:t> dynamism.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Bennett, W.L., 2003. New Media Power: The Internet and Global Activism. In </a:t>
            </a:r>
            <a:r>
              <a:rPr lang="en-GB" sz="1800" i="1" dirty="0" smtClean="0"/>
              <a:t>Contesting Media Power</a:t>
            </a:r>
            <a:r>
              <a:rPr lang="en-GB" sz="1800" dirty="0" smtClean="0"/>
              <a:t>. </a:t>
            </a:r>
            <a:r>
              <a:rPr lang="en-GB" sz="1800" dirty="0" err="1" smtClean="0"/>
              <a:t>Rowman</a:t>
            </a:r>
            <a:r>
              <a:rPr lang="en-GB" sz="1800" dirty="0" smtClean="0"/>
              <a:t> and Littlefield.</a:t>
            </a:r>
          </a:p>
          <a:p>
            <a:r>
              <a:rPr lang="en-GB" sz="1800" dirty="0" err="1" smtClean="0"/>
              <a:t>Deleuze</a:t>
            </a:r>
            <a:r>
              <a:rPr lang="en-GB" sz="1800" dirty="0" smtClean="0"/>
              <a:t>, G. &amp; </a:t>
            </a:r>
            <a:r>
              <a:rPr lang="en-GB" sz="1800" dirty="0" err="1" smtClean="0"/>
              <a:t>Guattari</a:t>
            </a:r>
            <a:r>
              <a:rPr lang="en-GB" sz="1800" dirty="0" smtClean="0"/>
              <a:t>, F., 1987. </a:t>
            </a:r>
            <a:r>
              <a:rPr lang="en-GB" sz="1800" i="1" dirty="0" smtClean="0"/>
              <a:t>A Thousand Plateaus: Capitalism and Schizophrenia</a:t>
            </a:r>
            <a:r>
              <a:rPr lang="en-GB" sz="1800" dirty="0" smtClean="0"/>
              <a:t>, University of Minnesota Press.</a:t>
            </a:r>
          </a:p>
          <a:p>
            <a:r>
              <a:rPr lang="en-GB" sz="1800" dirty="0" err="1" smtClean="0"/>
              <a:t>Jullien</a:t>
            </a:r>
            <a:r>
              <a:rPr lang="en-GB" sz="1800" dirty="0" smtClean="0"/>
              <a:t>, F., 1995. The propensity of things: toward a history of efficacy in China, New York Cambridge  Mass.: Zone Books; Distributed by MIT Press</a:t>
            </a:r>
            <a:r>
              <a:rPr lang="en-GB" sz="1800" dirty="0" smtClean="0"/>
              <a:t>.</a:t>
            </a:r>
          </a:p>
          <a:p>
            <a:r>
              <a:rPr lang="en-GB" sz="1800" dirty="0" err="1" smtClean="0"/>
              <a:t>Latour</a:t>
            </a:r>
            <a:r>
              <a:rPr lang="en-GB" sz="1800" dirty="0" smtClean="0"/>
              <a:t>, B., 1999. On Recalling ANT. In </a:t>
            </a:r>
            <a:r>
              <a:rPr lang="en-GB" sz="1800" i="1" dirty="0" smtClean="0"/>
              <a:t>Actor Network Theory and After</a:t>
            </a:r>
            <a:r>
              <a:rPr lang="en-GB" sz="1800" dirty="0" smtClean="0"/>
              <a:t>. Oxford: Blackwell Publishers / The Sociological Review, pp. 15-25.</a:t>
            </a:r>
          </a:p>
          <a:p>
            <a:r>
              <a:rPr lang="en-GB" sz="1800" dirty="0" err="1" smtClean="0"/>
              <a:t>Melucci</a:t>
            </a:r>
            <a:r>
              <a:rPr lang="en-GB" sz="1800" dirty="0" smtClean="0"/>
              <a:t>, A., 1994. The Process of Collective Identity. In </a:t>
            </a:r>
            <a:r>
              <a:rPr lang="en-GB" sz="1800" i="1" dirty="0" smtClean="0"/>
              <a:t>Social Movements and Culture</a:t>
            </a:r>
            <a:r>
              <a:rPr lang="en-GB" sz="1800" dirty="0" smtClean="0"/>
              <a:t>. Minneapolis: University of Minnesota Press, pp. 41-63.</a:t>
            </a:r>
          </a:p>
          <a:p>
            <a:r>
              <a:rPr lang="en-GB" sz="1800" dirty="0" err="1" smtClean="0"/>
              <a:t>Rodríguez-Giralt</a:t>
            </a:r>
            <a:r>
              <a:rPr lang="en-GB" sz="1800" dirty="0" smtClean="0"/>
              <a:t>, I., 2011. Social Movements as Actor-Networks: Prospects for a Symmetrical Approach to </a:t>
            </a:r>
            <a:r>
              <a:rPr lang="en-GB" sz="1800" dirty="0" err="1" smtClean="0"/>
              <a:t>Doñana’s</a:t>
            </a:r>
            <a:r>
              <a:rPr lang="en-GB" sz="1800" dirty="0" smtClean="0"/>
              <a:t> Environmentalist Protests. </a:t>
            </a:r>
            <a:r>
              <a:rPr lang="en-GB" sz="1800" dirty="0" err="1" smtClean="0"/>
              <a:t>Convergencia</a:t>
            </a:r>
            <a:r>
              <a:rPr lang="en-GB" sz="1800" dirty="0" smtClean="0"/>
              <a:t>. </a:t>
            </a:r>
            <a:r>
              <a:rPr lang="en-GB" sz="1800" dirty="0" err="1" smtClean="0"/>
              <a:t>Revista</a:t>
            </a:r>
            <a:r>
              <a:rPr lang="en-GB" sz="1800" dirty="0" smtClean="0"/>
              <a:t> de </a:t>
            </a:r>
            <a:r>
              <a:rPr lang="en-GB" sz="1800" dirty="0" err="1" smtClean="0"/>
              <a:t>Ciencias</a:t>
            </a:r>
            <a:r>
              <a:rPr lang="en-GB" sz="1800" dirty="0" smtClean="0"/>
              <a:t> </a:t>
            </a:r>
            <a:r>
              <a:rPr lang="en-GB" sz="1800" dirty="0" err="1" smtClean="0"/>
              <a:t>Sociales</a:t>
            </a:r>
            <a:r>
              <a:rPr lang="en-GB" sz="1800" dirty="0" smtClean="0"/>
              <a:t>, 18(56), pp.13-35</a:t>
            </a:r>
            <a:r>
              <a:rPr lang="en-GB" sz="2000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Activism As </a:t>
            </a:r>
            <a:br>
              <a:rPr lang="en-GB" dirty="0" smtClean="0"/>
            </a:br>
            <a:r>
              <a:rPr lang="en-GB" dirty="0" smtClean="0"/>
              <a:t>Virtual Collective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“New media power” (Bennett 2003)</a:t>
            </a:r>
          </a:p>
          <a:p>
            <a:pPr lvl="1"/>
            <a:r>
              <a:rPr lang="en-GB" dirty="0" smtClean="0"/>
              <a:t>“Battle for Seattle” 1999</a:t>
            </a:r>
          </a:p>
          <a:p>
            <a:pPr lvl="1"/>
            <a:r>
              <a:rPr lang="en-GB" dirty="0" smtClean="0"/>
              <a:t>Arabic Spring 2010-2011</a:t>
            </a:r>
          </a:p>
          <a:p>
            <a:r>
              <a:rPr lang="en-GB" dirty="0" smtClean="0"/>
              <a:t>The role of ICT in virtual collective action</a:t>
            </a:r>
          </a:p>
          <a:p>
            <a:pPr lvl="1"/>
            <a:r>
              <a:rPr lang="en-GB" sz="2400" dirty="0" smtClean="0"/>
              <a:t>Lowering participation threshold</a:t>
            </a:r>
          </a:p>
          <a:p>
            <a:pPr lvl="1"/>
            <a:r>
              <a:rPr lang="en-GB" sz="2400" dirty="0" smtClean="0"/>
              <a:t>Distributed intelligence</a:t>
            </a:r>
          </a:p>
          <a:p>
            <a:pPr lvl="1"/>
            <a:r>
              <a:rPr lang="en-GB" sz="2400" dirty="0" smtClean="0"/>
              <a:t>Blurring the boundary between public &amp; private good</a:t>
            </a:r>
          </a:p>
          <a:p>
            <a:pPr lvl="1"/>
            <a:r>
              <a:rPr lang="en-GB" sz="2400" dirty="0" smtClean="0"/>
              <a:t>Constructing a public sphere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Movement </a:t>
            </a:r>
            <a:br>
              <a:rPr lang="en-GB" dirty="0" smtClean="0"/>
            </a:br>
            <a:r>
              <a:rPr lang="en-GB" dirty="0" smtClean="0"/>
              <a:t>and Collective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Based on </a:t>
            </a:r>
            <a:r>
              <a:rPr lang="en-GB" sz="2400" dirty="0" err="1" smtClean="0"/>
              <a:t>Olsonian</a:t>
            </a:r>
            <a:r>
              <a:rPr lang="en-GB" sz="2400" dirty="0" smtClean="0"/>
              <a:t> theory collective action</a:t>
            </a:r>
          </a:p>
          <a:p>
            <a:r>
              <a:rPr lang="en-GB" sz="2400" dirty="0" err="1" smtClean="0"/>
              <a:t>Structuralist</a:t>
            </a:r>
            <a:r>
              <a:rPr lang="en-GB" sz="2400" dirty="0" smtClean="0"/>
              <a:t> tradition: </a:t>
            </a:r>
          </a:p>
          <a:p>
            <a:pPr lvl="1"/>
            <a:r>
              <a:rPr lang="en-GB" sz="2000" dirty="0" smtClean="0"/>
              <a:t>Concepts: Collective identity, strategic framing, resource mobilization, structural preconditions</a:t>
            </a:r>
          </a:p>
          <a:p>
            <a:pPr lvl="1"/>
            <a:r>
              <a:rPr lang="en-GB" sz="2000" dirty="0" smtClean="0"/>
              <a:t>“</a:t>
            </a:r>
            <a:r>
              <a:rPr lang="en-GB" sz="2000" i="1" dirty="0" smtClean="0"/>
              <a:t>The study of social movements has always been divided by the dualistic legacy of structural analysis as a precondition for collective action and the analysis of individual motivations.” (</a:t>
            </a:r>
            <a:r>
              <a:rPr lang="en-GB" sz="2000" i="1" dirty="0" err="1" smtClean="0"/>
              <a:t>Melucci</a:t>
            </a:r>
            <a:r>
              <a:rPr lang="en-GB" sz="2000" i="1" dirty="0" smtClean="0"/>
              <a:t> 1994)</a:t>
            </a:r>
            <a:endParaRPr lang="en-GB" sz="2000" dirty="0" smtClean="0"/>
          </a:p>
          <a:p>
            <a:r>
              <a:rPr lang="en-GB" sz="2400" dirty="0" smtClean="0"/>
              <a:t>New social movement: cultural constructivist</a:t>
            </a:r>
          </a:p>
          <a:p>
            <a:r>
              <a:rPr lang="en-GB" sz="2400" dirty="0" smtClean="0"/>
              <a:t>Limitations</a:t>
            </a:r>
          </a:p>
          <a:p>
            <a:pPr lvl="1"/>
            <a:r>
              <a:rPr lang="en-GB" sz="2000" dirty="0" smtClean="0"/>
              <a:t>Dualism between macro and micro, objective and subjective</a:t>
            </a:r>
          </a:p>
          <a:p>
            <a:pPr lvl="1"/>
            <a:r>
              <a:rPr lang="en-GB" sz="2000" dirty="0" smtClean="0"/>
              <a:t>A priori definition of structure, identity or social groups</a:t>
            </a:r>
          </a:p>
          <a:p>
            <a:endParaRPr lang="en-GB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An ANT perspective: </a:t>
            </a:r>
          </a:p>
          <a:p>
            <a:pPr lvl="1"/>
            <a:r>
              <a:rPr lang="en-GB" sz="2400" dirty="0" smtClean="0"/>
              <a:t>Social movement as effects; collective action as performed (Rodriguez-</a:t>
            </a:r>
            <a:r>
              <a:rPr lang="en-GB" sz="2400" dirty="0" err="1" smtClean="0"/>
              <a:t>Giralt</a:t>
            </a:r>
            <a:r>
              <a:rPr lang="en-GB" sz="2400" dirty="0" smtClean="0"/>
              <a:t>, 2011)</a:t>
            </a:r>
          </a:p>
          <a:p>
            <a:r>
              <a:rPr lang="en-GB" sz="2800" dirty="0" smtClean="0"/>
              <a:t>Decentring collective action </a:t>
            </a:r>
          </a:p>
          <a:p>
            <a:pPr lvl="1"/>
            <a:r>
              <a:rPr lang="en-GB" sz="2400" dirty="0" smtClean="0"/>
              <a:t>From “collective actor” to “collective agency” </a:t>
            </a:r>
          </a:p>
          <a:p>
            <a:pPr lvl="2"/>
            <a:r>
              <a:rPr lang="en-GB" sz="2000" dirty="0" smtClean="0"/>
              <a:t>that is emergent, becoming, with a continuum of collective subjectivity in terms of level of centring.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ANT: an Ontology of Becoming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ANT aims to overcome the essentialist divisions of dualism</a:t>
            </a:r>
          </a:p>
          <a:p>
            <a:pPr lvl="1"/>
            <a:r>
              <a:rPr lang="en-GB" sz="2400" dirty="0" smtClean="0"/>
              <a:t>Actors or structures, human or artefacts, are all “framing” and “summing up” of networks that are in a constant flux, circulating among heterogeneous entities. </a:t>
            </a:r>
          </a:p>
          <a:p>
            <a:r>
              <a:rPr lang="en-GB" sz="2800" dirty="0" smtClean="0"/>
              <a:t>An </a:t>
            </a:r>
            <a:r>
              <a:rPr lang="en-GB" sz="2800" i="1" dirty="0" smtClean="0"/>
              <a:t>ontology of becoming </a:t>
            </a:r>
            <a:r>
              <a:rPr lang="en-GB" sz="2800" dirty="0" smtClean="0"/>
              <a:t>(</a:t>
            </a:r>
            <a:r>
              <a:rPr lang="en-GB" sz="2800" dirty="0" err="1" smtClean="0"/>
              <a:t>Deleuze</a:t>
            </a:r>
            <a:r>
              <a:rPr lang="en-GB" sz="2800" dirty="0" smtClean="0"/>
              <a:t> &amp; </a:t>
            </a:r>
            <a:r>
              <a:rPr lang="en-GB" sz="2800" dirty="0" err="1" smtClean="0"/>
              <a:t>Guattari</a:t>
            </a:r>
            <a:r>
              <a:rPr lang="en-GB" sz="2800" dirty="0" smtClean="0"/>
              <a:t> 1987)</a:t>
            </a:r>
          </a:p>
          <a:p>
            <a:pPr lvl="1"/>
            <a:r>
              <a:rPr lang="en-GB" sz="2400" i="1" dirty="0" smtClean="0"/>
              <a:t>Assemblage</a:t>
            </a:r>
          </a:p>
          <a:p>
            <a:pPr lvl="1"/>
            <a:r>
              <a:rPr lang="en-GB" sz="2400" i="1" dirty="0" smtClean="0"/>
              <a:t>Rhizome</a:t>
            </a:r>
          </a:p>
          <a:p>
            <a:pPr lvl="1"/>
            <a:r>
              <a:rPr lang="en-GB" sz="2400" dirty="0" smtClean="0"/>
              <a:t>ANT= “</a:t>
            </a:r>
            <a:r>
              <a:rPr lang="en-GB" sz="2400" dirty="0" err="1" smtClean="0"/>
              <a:t>actant</a:t>
            </a:r>
            <a:r>
              <a:rPr lang="en-GB" sz="2400" dirty="0" smtClean="0"/>
              <a:t>-rhizome ontology” (</a:t>
            </a:r>
            <a:r>
              <a:rPr lang="en-GB" sz="2400" dirty="0" err="1" smtClean="0"/>
              <a:t>Latour</a:t>
            </a:r>
            <a:r>
              <a:rPr lang="en-GB" sz="2400" dirty="0" smtClean="0"/>
              <a:t> </a:t>
            </a:r>
            <a:r>
              <a:rPr lang="en-GB" sz="2400" dirty="0" smtClean="0"/>
              <a:t>1999)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Collective agency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Collective agency as </a:t>
            </a:r>
            <a:r>
              <a:rPr lang="en-GB" i="1" dirty="0" smtClean="0"/>
              <a:t>agency of assemblages</a:t>
            </a:r>
          </a:p>
          <a:p>
            <a:pPr lvl="1"/>
            <a:r>
              <a:rPr lang="en-GB" dirty="0" smtClean="0"/>
              <a:t>The agential propensity unfolding in a heterogeneous assemblage of human and nonhuman entities</a:t>
            </a:r>
          </a:p>
          <a:p>
            <a:pPr lvl="1"/>
            <a:r>
              <a:rPr lang="en-GB" dirty="0" smtClean="0"/>
              <a:t>Emergent, constantly in flux, always becoming</a:t>
            </a:r>
          </a:p>
          <a:p>
            <a:pPr lvl="1"/>
            <a:r>
              <a:rPr lang="en-GB" dirty="0" err="1" smtClean="0"/>
              <a:t>Rhizomatic</a:t>
            </a:r>
            <a:endParaRPr lang="en-GB" dirty="0" smtClean="0"/>
          </a:p>
          <a:p>
            <a:pPr lvl="1"/>
            <a:r>
              <a:rPr lang="en-GB" i="1" dirty="0" smtClean="0"/>
              <a:t>Shi</a:t>
            </a:r>
            <a:r>
              <a:rPr lang="en-GB" dirty="0" smtClean="0"/>
              <a:t> (</a:t>
            </a:r>
            <a:r>
              <a:rPr lang="zh-CN" altLang="en-US" dirty="0" smtClean="0"/>
              <a:t>势</a:t>
            </a:r>
            <a:r>
              <a:rPr lang="en-GB" altLang="zh-CN" dirty="0" smtClean="0"/>
              <a:t>): a disposition or propensity of a “spatiotemporal configuration” (</a:t>
            </a:r>
            <a:r>
              <a:rPr lang="en-GB" altLang="zh-CN" dirty="0" err="1" smtClean="0"/>
              <a:t>Jullien</a:t>
            </a:r>
            <a:r>
              <a:rPr lang="en-GB" altLang="zh-CN" dirty="0" smtClean="0"/>
              <a:t>, 1995)</a:t>
            </a:r>
          </a:p>
          <a:p>
            <a:pPr lvl="2"/>
            <a:r>
              <a:rPr lang="en-GB" dirty="0" smtClean="0"/>
              <a:t>Times and </a:t>
            </a:r>
            <a:r>
              <a:rPr lang="en-GB" i="1" dirty="0" err="1" smtClean="0"/>
              <a:t>shi</a:t>
            </a:r>
            <a:r>
              <a:rPr lang="en-GB" dirty="0" smtClean="0"/>
              <a:t> make heroes.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Activism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eras</a:t>
            </a:r>
          </a:p>
          <a:p>
            <a:pPr lvl="1"/>
            <a:r>
              <a:rPr lang="en-GB" dirty="0" smtClean="0"/>
              <a:t>1998 Bulletin Board Systems (BBS)</a:t>
            </a:r>
          </a:p>
          <a:p>
            <a:pPr lvl="1"/>
            <a:r>
              <a:rPr lang="en-GB" dirty="0" smtClean="0"/>
              <a:t>2002 Blogs</a:t>
            </a:r>
          </a:p>
          <a:p>
            <a:pPr lvl="1"/>
            <a:r>
              <a:rPr lang="en-GB" dirty="0" smtClean="0"/>
              <a:t>2010 </a:t>
            </a:r>
            <a:r>
              <a:rPr lang="en-GB" i="1" dirty="0" err="1" smtClean="0"/>
              <a:t>weibo</a:t>
            </a:r>
            <a:r>
              <a:rPr lang="en-GB" dirty="0" smtClean="0"/>
              <a:t> (</a:t>
            </a:r>
            <a:r>
              <a:rPr lang="en-GB" dirty="0" err="1" smtClean="0"/>
              <a:t>microblogging</a:t>
            </a:r>
            <a:r>
              <a:rPr lang="en-GB" dirty="0" smtClean="0"/>
              <a:t>/Chinese twitter)</a:t>
            </a:r>
          </a:p>
          <a:p>
            <a:r>
              <a:rPr lang="en-GB" dirty="0" smtClean="0"/>
              <a:t>Efficacy of Internet Activism</a:t>
            </a:r>
          </a:p>
          <a:p>
            <a:pPr lvl="1"/>
            <a:r>
              <a:rPr lang="en-GB" dirty="0" smtClean="0"/>
              <a:t>The Ears (citizen journalism)</a:t>
            </a:r>
          </a:p>
          <a:p>
            <a:pPr lvl="1"/>
            <a:r>
              <a:rPr lang="en-GB" dirty="0" smtClean="0"/>
              <a:t>The Gaze </a:t>
            </a:r>
          </a:p>
          <a:p>
            <a:pPr lvl="1"/>
            <a:r>
              <a:rPr lang="en-GB" dirty="0" smtClean="0"/>
              <a:t>The Voice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Ears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2595" t="15980" r="23540" b="8421"/>
          <a:stretch>
            <a:fillRect/>
          </a:stretch>
        </p:blipFill>
        <p:spPr bwMode="auto">
          <a:xfrm>
            <a:off x="1907704" y="1412776"/>
            <a:ext cx="50405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Gaze (</a:t>
            </a:r>
            <a:r>
              <a:rPr lang="en-GB" dirty="0" err="1" smtClean="0"/>
              <a:t>WeiGuan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65626" cy="42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gon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735</Words>
  <Application>Microsoft Office PowerPoint</Application>
  <PresentationFormat>全屏显示(4:3)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Dragon</vt:lpstr>
      <vt:lpstr>Decentring Collective Action</vt:lpstr>
      <vt:lpstr>Internet Activism As  Virtual Collective Action</vt:lpstr>
      <vt:lpstr>Social Movement  and Collective Action</vt:lpstr>
      <vt:lpstr>Objectives of the paper</vt:lpstr>
      <vt:lpstr>ANT: an Ontology of Becoming</vt:lpstr>
      <vt:lpstr>Collective agency</vt:lpstr>
      <vt:lpstr>Internet Activism</vt:lpstr>
      <vt:lpstr>The Ears</vt:lpstr>
      <vt:lpstr>The Gaze (WeiGuan)</vt:lpstr>
      <vt:lpstr>Yellow Ribbons</vt:lpstr>
      <vt:lpstr>South China Tiger</vt:lpstr>
      <vt:lpstr>Phoenix Trees in Nanjing</vt:lpstr>
      <vt:lpstr>Summary of Cases</vt:lpstr>
      <vt:lpstr>Analysis</vt:lpstr>
      <vt:lpstr>Final words</vt:lpstr>
      <vt:lpstr>References</vt:lpstr>
    </vt:vector>
  </TitlesOfParts>
  <Company>dmu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Decentring Collective Action</dc:title>
  <dc:creator>yzheng</dc:creator>
  <cp:lastModifiedBy>Windows User</cp:lastModifiedBy>
  <cp:revision>26</cp:revision>
  <dcterms:created xsi:type="dcterms:W3CDTF">2011-06-29T13:07:31Z</dcterms:created>
  <dcterms:modified xsi:type="dcterms:W3CDTF">2011-06-30T12:57:22Z</dcterms:modified>
</cp:coreProperties>
</file>